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7" r:id="rId8"/>
    <p:sldId id="266" r:id="rId9"/>
    <p:sldId id="269" r:id="rId10"/>
    <p:sldId id="270" r:id="rId11"/>
    <p:sldId id="272" r:id="rId12"/>
    <p:sldId id="271" r:id="rId13"/>
    <p:sldId id="273" r:id="rId14"/>
    <p:sldId id="275" r:id="rId15"/>
    <p:sldId id="280" r:id="rId16"/>
    <p:sldId id="274" r:id="rId17"/>
    <p:sldId id="281" r:id="rId18"/>
    <p:sldId id="279" r:id="rId19"/>
    <p:sldId id="283" r:id="rId20"/>
    <p:sldId id="282" r:id="rId21"/>
    <p:sldId id="284" r:id="rId22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5/10/relationships/revisionInfo" Target="revisionInfo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wm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94D4C-216E-4552-9514-42682DC4B0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244425-1FD0-4FD7-9996-1EE542C049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6297DC-591E-4AD7-B5DE-1258566C9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F38B6-92F7-495D-8135-0CD3852CD214}" type="datetimeFigureOut">
              <a:rPr lang="en-NL" smtClean="0"/>
              <a:t>19/01/2018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C6A63-0F25-4184-A0E3-CA57F7DF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97DDEE-0FB1-410E-86EE-555AD4D59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F9CA-19FF-486B-85C0-EE0D9A78914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99553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389FE-CC21-4FBA-9B13-4F2AA1AF1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23F3CB-A487-43AE-A027-7CA2A96F28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BDBFE-C155-4E00-A6EF-B6026FC9C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F38B6-92F7-495D-8135-0CD3852CD214}" type="datetimeFigureOut">
              <a:rPr lang="en-NL" smtClean="0"/>
              <a:t>19/01/2018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C3C1A-E5C6-4F69-B740-9EDF18926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42DAC-93A0-464E-A309-508B8F8BC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F9CA-19FF-486B-85C0-EE0D9A78914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93016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A6148A-2CF7-4665-BA87-1F63A16893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413964-F3C7-41C7-837F-01F72BFF90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B429EE-7F07-4DEF-ABC6-21A2B5722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F38B6-92F7-495D-8135-0CD3852CD214}" type="datetimeFigureOut">
              <a:rPr lang="en-NL" smtClean="0"/>
              <a:t>19/01/2018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7AEC9C-AE8C-4600-9D46-7CE6D6785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A55843-B818-47FE-B7C3-FA5F7BAA1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F9CA-19FF-486B-85C0-EE0D9A78914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90157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E7EF1-5137-4287-97CB-C1C62A3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96FEA-865B-4622-B636-32A3CE1384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477DE1-27C5-4880-A10C-D0E6BE908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F38B6-92F7-495D-8135-0CD3852CD214}" type="datetimeFigureOut">
              <a:rPr lang="en-NL" smtClean="0"/>
              <a:t>19/01/2018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79C2B-C9AB-4F4A-A7D6-BFE8FAD99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ECDED5-EBEC-4805-AE92-5157854D4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F9CA-19FF-486B-85C0-EE0D9A78914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00484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96747-CCA6-4878-9A25-42E670E7D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0D7266-F116-46AD-89E2-DE6640EF8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EA9721-F5F0-4FBF-B53D-4D321E3A2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F38B6-92F7-495D-8135-0CD3852CD214}" type="datetimeFigureOut">
              <a:rPr lang="en-NL" smtClean="0"/>
              <a:t>19/01/2018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82842A-EE9B-420B-99B5-11EA2C128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44AA3-7A59-4A65-B97D-696B7E1FD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F9CA-19FF-486B-85C0-EE0D9A78914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04213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04B56-C2AF-4E02-9829-F2B2E0EE9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64DF31-B416-40E1-A867-0466E0AB27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1BDF3E-1F6C-4281-BF2C-C37756F12B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F43548-1120-4568-A87D-B627CE5D0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F38B6-92F7-495D-8135-0CD3852CD214}" type="datetimeFigureOut">
              <a:rPr lang="en-NL" smtClean="0"/>
              <a:t>19/01/2018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31A3E8-0CC4-4BA2-8E3A-6D1D26FA8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6907AC-AF80-44DE-8DE2-15B4ADB4C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F9CA-19FF-486B-85C0-EE0D9A78914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23192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4E2C5-23AC-46CD-9E2B-2B1CE0205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9FDD34-1345-4D5A-9439-054CB644C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3EB70D-2A2D-43EF-B8D3-D3153C7B0F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625431-51CB-4B23-93E4-16BB94C25A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C4FCCC-11C3-418E-B1A7-D14E8AE660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5307B7-5CEF-41FE-AC37-B43F1994F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F38B6-92F7-495D-8135-0CD3852CD214}" type="datetimeFigureOut">
              <a:rPr lang="en-NL" smtClean="0"/>
              <a:t>19/01/2018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16DA49-E40F-455B-A424-6DBAD4CDD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1BC89E-E30C-4D20-AB59-0C77864E6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F9CA-19FF-486B-85C0-EE0D9A78914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98400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9DF38-097E-445F-9A7B-0B29570C5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3C696D-E5A1-4AAE-9E8D-B348FE3FD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F38B6-92F7-495D-8135-0CD3852CD214}" type="datetimeFigureOut">
              <a:rPr lang="en-NL" smtClean="0"/>
              <a:t>19/01/2018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2A301D-1E5A-41AD-A2EC-9154CD44F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D2242F-2B5C-4F50-8A9E-8BBFD3105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F9CA-19FF-486B-85C0-EE0D9A78914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28116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F0AACF-1ED7-43EC-8FC1-0A737D23A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F38B6-92F7-495D-8135-0CD3852CD214}" type="datetimeFigureOut">
              <a:rPr lang="en-NL" smtClean="0"/>
              <a:t>19/01/2018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2CE59F-BA51-4BB5-B562-D3F50BC16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1571CF-A703-4551-A9A7-E1ADD41B3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F9CA-19FF-486B-85C0-EE0D9A78914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42730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ED6B1-12C6-4DE8-BA86-6FF3379B0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B49A7-8F70-4C31-8188-D0DEF6BCF1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264BCB-FDA4-4EA4-83F3-0142BA14B4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06A3DA-7C2C-4927-A6E9-4AD4A482D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F38B6-92F7-495D-8135-0CD3852CD214}" type="datetimeFigureOut">
              <a:rPr lang="en-NL" smtClean="0"/>
              <a:t>19/01/2018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D26284-C8AE-4270-A4DF-5E7B9CD17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CBA238-3FFF-4833-899B-034F03B7C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F9CA-19FF-486B-85C0-EE0D9A78914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78206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8376A-CEF6-4D50-8CA3-97FBD7740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13FD75-61D3-4187-9A74-EB6D45A0A7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002A8-520C-400E-8DBC-0543A40172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D83F51-A84D-4758-8A21-9300C128F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F38B6-92F7-495D-8135-0CD3852CD214}" type="datetimeFigureOut">
              <a:rPr lang="en-NL" smtClean="0"/>
              <a:t>19/01/2018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9DFB85-6B4A-48EB-A6ED-55079B4D5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6A9E98-9749-4297-ABEB-4E9F77A6E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F9CA-19FF-486B-85C0-EE0D9A78914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33115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A6A268-9334-4E67-B1D2-3424424F3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34BBE1-0CD7-41DD-B8D5-511C5D9DCD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1FB88F-2387-44EA-A1A9-47ABC71828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DF38B6-92F7-495D-8135-0CD3852CD214}" type="datetimeFigureOut">
              <a:rPr lang="en-NL" smtClean="0"/>
              <a:t>19/01/2018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A7EC59-2939-4752-8F0B-7CD0338ED4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E8D4E-AA71-4133-BC5F-8DE1E5D2C9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8AF9CA-19FF-486B-85C0-EE0D9A78914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4009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w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ango.everest.nl/ce/pulse/user/teams/group/info?project_id=1599" TargetMode="External"/><Relationship Id="rId5" Type="http://schemas.openxmlformats.org/officeDocument/2006/relationships/hyperlink" Target="https://www.lendingclub.com/info/download-data.action" TargetMode="External"/><Relationship Id="rId4" Type="http://schemas.openxmlformats.org/officeDocument/2006/relationships/hyperlink" Target="https://github.com/Daniel-van-der-Poel/LendingClub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rgbClr val="323232"/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>
            <a:extLst>
              <a:ext uri="{FF2B5EF4-FFF2-40B4-BE49-F238E27FC236}">
                <a16:creationId xmlns:a16="http://schemas.microsoft.com/office/drawing/2014/main" id="{B7E8CD8D-8B71-4100-AF58-F10820FF8FC4}"/>
              </a:ext>
            </a:extLst>
          </p:cNvPr>
          <p:cNvSpPr/>
          <p:nvPr/>
        </p:nvSpPr>
        <p:spPr>
          <a:xfrm>
            <a:off x="-28575" y="-603506"/>
            <a:ext cx="4127501" cy="8585456"/>
          </a:xfrm>
          <a:prstGeom prst="rect">
            <a:avLst/>
          </a:prstGeom>
          <a:solidFill>
            <a:schemeClr val="accent6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56901-32A2-441D-A99A-A2DE156697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6250" y="1379538"/>
            <a:ext cx="6515100" cy="2387600"/>
          </a:xfrm>
        </p:spPr>
        <p:txBody>
          <a:bodyPr>
            <a:normAutofit/>
          </a:bodyPr>
          <a:lstStyle/>
          <a:p>
            <a:pPr algn="l"/>
            <a:r>
              <a:rPr lang="nl-NL" sz="3600" dirty="0">
                <a:solidFill>
                  <a:schemeClr val="bg1">
                    <a:lumMod val="65000"/>
                  </a:schemeClr>
                </a:solidFill>
                <a:latin typeface="+mn-lt"/>
              </a:rPr>
              <a:t>Lunchsessie</a:t>
            </a:r>
            <a:br>
              <a:rPr lang="nl-NL" sz="3600" dirty="0">
                <a:solidFill>
                  <a:schemeClr val="bg1"/>
                </a:solidFill>
                <a:latin typeface="+mn-lt"/>
              </a:rPr>
            </a:br>
            <a:r>
              <a:rPr lang="nl-NL" sz="3600" dirty="0">
                <a:solidFill>
                  <a:schemeClr val="bg1"/>
                </a:solidFill>
                <a:latin typeface="+mn-lt"/>
              </a:rPr>
              <a:t>Happy Little Trees</a:t>
            </a:r>
            <a:br>
              <a:rPr lang="nl-NL" sz="3600" dirty="0">
                <a:solidFill>
                  <a:schemeClr val="bg1"/>
                </a:solidFill>
                <a:latin typeface="+mn-lt"/>
              </a:rPr>
            </a:br>
            <a:r>
              <a:rPr lang="nl-NL" sz="3600" dirty="0">
                <a:solidFill>
                  <a:schemeClr val="bg1">
                    <a:lumMod val="65000"/>
                  </a:schemeClr>
                </a:solidFill>
                <a:latin typeface="+mn-lt"/>
              </a:rPr>
              <a:t>Betalingsproblemen voorspellen</a:t>
            </a:r>
            <a:br>
              <a:rPr lang="nl-NL" sz="3600" dirty="0">
                <a:solidFill>
                  <a:schemeClr val="bg1">
                    <a:lumMod val="65000"/>
                  </a:schemeClr>
                </a:solidFill>
                <a:latin typeface="+mn-lt"/>
              </a:rPr>
            </a:br>
            <a:r>
              <a:rPr lang="nl-NL" sz="3600" dirty="0">
                <a:solidFill>
                  <a:schemeClr val="bg1">
                    <a:lumMod val="65000"/>
                  </a:schemeClr>
                </a:solidFill>
                <a:latin typeface="+mn-lt"/>
              </a:rPr>
              <a:t>met machine </a:t>
            </a:r>
            <a:r>
              <a:rPr lang="nl-NL" sz="3600" dirty="0" err="1">
                <a:solidFill>
                  <a:schemeClr val="bg1">
                    <a:lumMod val="65000"/>
                  </a:schemeClr>
                </a:solidFill>
                <a:latin typeface="+mn-lt"/>
              </a:rPr>
              <a:t>learning</a:t>
            </a:r>
            <a:endParaRPr lang="nl-NL" sz="3600" dirty="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5B471D-8E39-4513-90FF-7CD3942888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6250" y="3859213"/>
            <a:ext cx="7696200" cy="1655762"/>
          </a:xfrm>
        </p:spPr>
        <p:txBody>
          <a:bodyPr/>
          <a:lstStyle/>
          <a:p>
            <a:pPr algn="l"/>
            <a:r>
              <a:rPr lang="nl-NL" dirty="0">
                <a:solidFill>
                  <a:schemeClr val="bg1"/>
                </a:solidFill>
                <a:latin typeface="+mj-lt"/>
              </a:rPr>
              <a:t>Januari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2018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+mj-lt"/>
              </a:rPr>
              <a:t>Daniël van der Poel, Business Engineer Finance</a:t>
            </a:r>
            <a:endParaRPr lang="en-NL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2" name="Afbeelding 11">
            <a:extLst>
              <a:ext uri="{FF2B5EF4-FFF2-40B4-BE49-F238E27FC236}">
                <a16:creationId xmlns:a16="http://schemas.microsoft.com/office/drawing/2014/main" id="{1F4FCCCF-F96F-4DE1-9E7B-4033CC113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728" y="1379538"/>
            <a:ext cx="3838566" cy="3685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3247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rgbClr val="323232"/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1FFB2314-ADDF-48F0-801C-951E11AFD0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9301757"/>
              </p:ext>
            </p:extLst>
          </p:nvPr>
        </p:nvGraphicFramePr>
        <p:xfrm>
          <a:off x="0" y="-845344"/>
          <a:ext cx="12192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0" r:id="rId3" imgW="35656920" imgH="20063160" progId="">
                  <p:embed/>
                </p:oleObj>
              </mc:Choice>
              <mc:Fallback>
                <p:oleObj r:id="rId3" imgW="35656920" imgH="200631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-845344"/>
                        <a:ext cx="1219200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Subtitle 2">
            <a:extLst>
              <a:ext uri="{FF2B5EF4-FFF2-40B4-BE49-F238E27FC236}">
                <a16:creationId xmlns:a16="http://schemas.microsoft.com/office/drawing/2014/main" id="{94748188-9927-4252-8D21-BB4A2EC6CD63}"/>
              </a:ext>
            </a:extLst>
          </p:cNvPr>
          <p:cNvSpPr txBox="1">
            <a:spLocks/>
          </p:cNvSpPr>
          <p:nvPr/>
        </p:nvSpPr>
        <p:spPr>
          <a:xfrm>
            <a:off x="2475661" y="2597002"/>
            <a:ext cx="5074920" cy="1816735"/>
          </a:xfrm>
          <a:prstGeom prst="rect">
            <a:avLst/>
          </a:prstGeom>
          <a:effectLst>
            <a:outerShdw blurRad="114300" dir="2700000" sx="103000" sy="103000" algn="tl" rotWithShape="0">
              <a:prstClr val="black"/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latin typeface="+mj-lt"/>
              </a:rPr>
              <a:t>De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voorspelde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waardes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van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alle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bomen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worden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opgeteld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voor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de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uiteindelijke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voorspelling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: 0 of 1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D3D11CBD-23B7-402E-BFEA-8A949FAA59A9}"/>
              </a:ext>
            </a:extLst>
          </p:cNvPr>
          <p:cNvSpPr txBox="1">
            <a:spLocks/>
          </p:cNvSpPr>
          <p:nvPr/>
        </p:nvSpPr>
        <p:spPr>
          <a:xfrm>
            <a:off x="2806398" y="1847876"/>
            <a:ext cx="5745480" cy="692605"/>
          </a:xfrm>
          <a:prstGeom prst="rect">
            <a:avLst/>
          </a:prstGeom>
          <a:effectLst>
            <a:outerShdw blurRad="101600" dir="2700000" sx="103000" sy="103000" algn="tl" rotWithShape="0">
              <a:schemeClr val="tx1"/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j-lt"/>
                <a:sym typeface="Wingdings" panose="05000000000000000000" pitchFamily="2" charset="2"/>
              </a:rPr>
              <a:t> </a:t>
            </a:r>
            <a:r>
              <a:rPr lang="en-US" b="1" dirty="0" err="1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j-lt"/>
                <a:sym typeface="Wingdings" panose="05000000000000000000" pitchFamily="2" charset="2"/>
              </a:rPr>
              <a:t>attribuut</a:t>
            </a:r>
            <a:r>
              <a:rPr lang="en-US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 met </a:t>
            </a:r>
            <a:r>
              <a:rPr lang="en-US" b="1" dirty="0" err="1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drempwaarde</a:t>
            </a:r>
            <a:endParaRPr lang="en-US" b="1" i="1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851339A-9F94-43E5-B178-8673D05CC163}"/>
              </a:ext>
            </a:extLst>
          </p:cNvPr>
          <p:cNvSpPr txBox="1">
            <a:spLocks/>
          </p:cNvSpPr>
          <p:nvPr/>
        </p:nvSpPr>
        <p:spPr>
          <a:xfrm>
            <a:off x="4946009" y="1180438"/>
            <a:ext cx="7330790" cy="692605"/>
          </a:xfrm>
          <a:prstGeom prst="rect">
            <a:avLst/>
          </a:prstGeom>
          <a:effectLst>
            <a:outerShdw blurRad="101600" dir="2700000" sx="103000" sy="103000" algn="tl" rotWithShape="0">
              <a:schemeClr val="tx1"/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leaf (</a:t>
            </a:r>
            <a:r>
              <a:rPr lang="en-US" b="1" dirty="0" err="1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eindpunt</a:t>
            </a:r>
            <a:r>
              <a:rPr lang="en-US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) met </a:t>
            </a:r>
            <a:r>
              <a:rPr lang="en-US" b="1" dirty="0" err="1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voorspelde</a:t>
            </a:r>
            <a:r>
              <a:rPr lang="en-US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waarde</a:t>
            </a:r>
            <a:r>
              <a:rPr lang="en-US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 </a:t>
            </a:r>
            <a:r>
              <a:rPr lang="en-US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j-lt"/>
                <a:sym typeface="Wingdings" panose="05000000000000000000" pitchFamily="2" charset="2"/>
              </a:rPr>
              <a:t></a:t>
            </a:r>
            <a:endParaRPr lang="en-US" b="1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62377F39-D5C2-4E4C-94DF-82E7B0078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l"/>
            <a:r>
              <a:rPr lang="nl-NL" sz="4800" dirty="0" err="1">
                <a:solidFill>
                  <a:schemeClr val="bg1">
                    <a:lumMod val="65000"/>
                  </a:schemeClr>
                </a:solidFill>
                <a:latin typeface="+mn-lt"/>
              </a:rPr>
              <a:t>XGBoost</a:t>
            </a:r>
            <a:endParaRPr lang="nl-NL" sz="4800" dirty="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407861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rgbClr val="323232"/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56901-32A2-441D-A99A-A2DE15669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l"/>
            <a:r>
              <a:rPr lang="nl-NL" sz="4800" dirty="0">
                <a:solidFill>
                  <a:schemeClr val="bg1">
                    <a:lumMod val="65000"/>
                  </a:schemeClr>
                </a:solidFill>
                <a:latin typeface="+mn-lt"/>
              </a:rPr>
              <a:t>Aanpak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5B471D-8E39-4513-90FF-7CD394288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+mj-lt"/>
              </a:rPr>
              <a:t>Data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inlezen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+mj-lt"/>
              </a:rPr>
              <a:t>Attributen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bewerken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voor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+mj-lt"/>
              </a:rPr>
              <a:t>Model (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XGBoost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trainen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+mj-lt"/>
              </a:rPr>
              <a:t>Voorspellingen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doen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evalueren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d.m.v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testset</a:t>
            </a:r>
            <a:endParaRPr lang="en-US" b="1" dirty="0">
              <a:solidFill>
                <a:schemeClr val="bg1"/>
              </a:solidFill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+mj-lt"/>
              </a:rPr>
              <a:t>Parameters model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aanpassen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+mj-lt"/>
              </a:rPr>
              <a:t>Stap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2-5 (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vooral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3-5)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herhalen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tot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gewenst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resultaat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is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bereikt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+mj-lt"/>
              </a:rPr>
              <a:t>Resultaat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presenteren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457200" lvl="1" indent="0">
              <a:buNone/>
            </a:pPr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+mj-lt"/>
            </a:endParaRPr>
          </a:p>
          <a:p>
            <a:pPr algn="l"/>
            <a:endParaRPr 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32239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rgbClr val="323232"/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>
            <a:extLst>
              <a:ext uri="{FF2B5EF4-FFF2-40B4-BE49-F238E27FC236}">
                <a16:creationId xmlns:a16="http://schemas.microsoft.com/office/drawing/2014/main" id="{6C0C57AB-1861-4D9E-BF27-55518FBC13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0" t="5377" r="5860" b="7189"/>
          <a:stretch/>
        </p:blipFill>
        <p:spPr>
          <a:xfrm>
            <a:off x="1354717" y="1395709"/>
            <a:ext cx="9482565" cy="4943517"/>
          </a:xfrm>
          <a:prstGeom prst="rect">
            <a:avLst/>
          </a:prstGeom>
        </p:spPr>
      </p:pic>
      <p:sp>
        <p:nvSpPr>
          <p:cNvPr id="16" name="Rechthoek 15">
            <a:extLst>
              <a:ext uri="{FF2B5EF4-FFF2-40B4-BE49-F238E27FC236}">
                <a16:creationId xmlns:a16="http://schemas.microsoft.com/office/drawing/2014/main" id="{B6C2C584-2148-49B8-999E-FFCAE68ECA65}"/>
              </a:ext>
            </a:extLst>
          </p:cNvPr>
          <p:cNvSpPr/>
          <p:nvPr/>
        </p:nvSpPr>
        <p:spPr>
          <a:xfrm>
            <a:off x="1566372" y="1692889"/>
            <a:ext cx="9270910" cy="2734331"/>
          </a:xfrm>
          <a:prstGeom prst="rect">
            <a:avLst/>
          </a:prstGeom>
          <a:solidFill>
            <a:schemeClr val="accent6">
              <a:lumMod val="75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058DD9B9-686F-4BE2-AE37-7707D11A3A62}"/>
              </a:ext>
            </a:extLst>
          </p:cNvPr>
          <p:cNvSpPr/>
          <p:nvPr/>
        </p:nvSpPr>
        <p:spPr>
          <a:xfrm>
            <a:off x="1566372" y="4427221"/>
            <a:ext cx="9270910" cy="952500"/>
          </a:xfrm>
          <a:prstGeom prst="rect">
            <a:avLst/>
          </a:prstGeom>
          <a:solidFill>
            <a:schemeClr val="accent4">
              <a:lumMod val="60000"/>
              <a:lumOff val="40000"/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hthoek 17">
            <a:extLst>
              <a:ext uri="{FF2B5EF4-FFF2-40B4-BE49-F238E27FC236}">
                <a16:creationId xmlns:a16="http://schemas.microsoft.com/office/drawing/2014/main" id="{DA732736-433D-4C40-82A5-D4B7F6092E1B}"/>
              </a:ext>
            </a:extLst>
          </p:cNvPr>
          <p:cNvSpPr/>
          <p:nvPr/>
        </p:nvSpPr>
        <p:spPr>
          <a:xfrm>
            <a:off x="1566372" y="5379721"/>
            <a:ext cx="9270910" cy="952500"/>
          </a:xfrm>
          <a:prstGeom prst="rect">
            <a:avLst/>
          </a:prstGeom>
          <a:solidFill>
            <a:schemeClr val="accent5">
              <a:lumMod val="60000"/>
              <a:lumOff val="40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F4144B83-0A08-4120-B4C1-863E1647DA0D}"/>
              </a:ext>
            </a:extLst>
          </p:cNvPr>
          <p:cNvSpPr txBox="1">
            <a:spLocks/>
          </p:cNvSpPr>
          <p:nvPr/>
        </p:nvSpPr>
        <p:spPr>
          <a:xfrm>
            <a:off x="2044822" y="2759783"/>
            <a:ext cx="6156480" cy="554918"/>
          </a:xfrm>
          <a:prstGeom prst="rect">
            <a:avLst/>
          </a:prstGeom>
          <a:effectLst>
            <a:outerShdw blurRad="203200" dir="2700000" algn="tl" rotWithShape="0">
              <a:prstClr val="black"/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err="1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trainingset</a:t>
            </a:r>
            <a:r>
              <a:rPr lang="en-US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: 60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% van de samples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146F0BF8-7FB1-4655-A2B1-B2113D556D30}"/>
              </a:ext>
            </a:extLst>
          </p:cNvPr>
          <p:cNvSpPr txBox="1">
            <a:spLocks/>
          </p:cNvSpPr>
          <p:nvPr/>
        </p:nvSpPr>
        <p:spPr>
          <a:xfrm>
            <a:off x="2044822" y="4648293"/>
            <a:ext cx="6156480" cy="554918"/>
          </a:xfrm>
          <a:prstGeom prst="rect">
            <a:avLst/>
          </a:prstGeom>
          <a:effectLst>
            <a:outerShdw blurRad="203200" dir="2700000" algn="tl" rotWithShape="0">
              <a:prstClr val="black"/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err="1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kruisvalidatieset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: 20% van de samples</a:t>
            </a:r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7B59AFFB-C867-4164-AF4D-829AE3A3DAAC}"/>
              </a:ext>
            </a:extLst>
          </p:cNvPr>
          <p:cNvSpPr txBox="1">
            <a:spLocks/>
          </p:cNvSpPr>
          <p:nvPr/>
        </p:nvSpPr>
        <p:spPr>
          <a:xfrm>
            <a:off x="2044822" y="5593752"/>
            <a:ext cx="6156480" cy="554918"/>
          </a:xfrm>
          <a:prstGeom prst="rect">
            <a:avLst/>
          </a:prstGeom>
          <a:effectLst>
            <a:outerShdw blurRad="203200" dir="2700000" algn="tl" rotWithShape="0">
              <a:prstClr val="black"/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err="1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testset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: 20% van de samples</a:t>
            </a:r>
          </a:p>
        </p:txBody>
      </p:sp>
      <p:sp>
        <p:nvSpPr>
          <p:cNvPr id="25" name="Rechthoek 24">
            <a:extLst>
              <a:ext uri="{FF2B5EF4-FFF2-40B4-BE49-F238E27FC236}">
                <a16:creationId xmlns:a16="http://schemas.microsoft.com/office/drawing/2014/main" id="{E83B4CAC-D2B6-4ADF-B0F5-CF8D3895DC54}"/>
              </a:ext>
            </a:extLst>
          </p:cNvPr>
          <p:cNvSpPr/>
          <p:nvPr/>
        </p:nvSpPr>
        <p:spPr>
          <a:xfrm>
            <a:off x="10043161" y="4427221"/>
            <a:ext cx="794122" cy="2065654"/>
          </a:xfrm>
          <a:prstGeom prst="rect">
            <a:avLst/>
          </a:prstGeom>
          <a:solidFill>
            <a:schemeClr val="tx1">
              <a:lumMod val="95000"/>
              <a:lumOff val="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0607B39C-8E68-4EAB-A625-160EB5A67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l"/>
            <a:r>
              <a:rPr lang="nl-NL" sz="4800" dirty="0">
                <a:solidFill>
                  <a:schemeClr val="bg1">
                    <a:lumMod val="65000"/>
                  </a:schemeClr>
                </a:solidFill>
                <a:latin typeface="+mn-lt"/>
              </a:rPr>
              <a:t>Uitwerking: trainen, valideren, testen</a:t>
            </a:r>
          </a:p>
        </p:txBody>
      </p:sp>
    </p:spTree>
    <p:extLst>
      <p:ext uri="{BB962C8B-B14F-4D97-AF65-F5344CB8AC3E}">
        <p14:creationId xmlns:p14="http://schemas.microsoft.com/office/powerpoint/2010/main" val="25097275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rgbClr val="323232"/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56901-32A2-441D-A99A-A2DE15669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l"/>
            <a:r>
              <a:rPr lang="nl-NL" sz="4800" dirty="0">
                <a:solidFill>
                  <a:schemeClr val="bg1">
                    <a:lumMod val="65000"/>
                  </a:schemeClr>
                </a:solidFill>
                <a:latin typeface="+mn-lt"/>
              </a:rPr>
              <a:t>Middelen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5B471D-8E39-4513-90FF-7CD394288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</a:rPr>
              <a:t>Anaconda: data science distribution van Python 3.6</a:t>
            </a:r>
          </a:p>
          <a:p>
            <a:r>
              <a:rPr lang="en-US" dirty="0">
                <a:solidFill>
                  <a:schemeClr val="bg1"/>
                </a:solidFill>
                <a:latin typeface="+mj-lt"/>
              </a:rPr>
              <a:t>Jupyter: notebooks</a:t>
            </a:r>
          </a:p>
          <a:p>
            <a:r>
              <a:rPr lang="en-US" dirty="0">
                <a:solidFill>
                  <a:schemeClr val="bg1"/>
                </a:solidFill>
                <a:latin typeface="+mj-lt"/>
              </a:rPr>
              <a:t>Numpy + Pandas: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dataframes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r>
              <a:rPr lang="en-US" dirty="0" err="1">
                <a:solidFill>
                  <a:schemeClr val="bg1"/>
                </a:solidFill>
                <a:latin typeface="+mj-lt"/>
              </a:rPr>
              <a:t>XGBoost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: machine learning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algoritme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r>
              <a:rPr lang="en-US" dirty="0" err="1">
                <a:solidFill>
                  <a:schemeClr val="bg1"/>
                </a:solidFill>
                <a:latin typeface="+mj-lt"/>
              </a:rPr>
              <a:t>Matplotlib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+ Seaborn: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visualisaties</a:t>
            </a:r>
            <a:endParaRPr 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00682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rgbClr val="323232"/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>
            <a:extLst>
              <a:ext uri="{FF2B5EF4-FFF2-40B4-BE49-F238E27FC236}">
                <a16:creationId xmlns:a16="http://schemas.microsoft.com/office/drawing/2014/main" id="{6C0C57AB-1861-4D9E-BF27-55518FBC13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0" t="5377" r="5860" b="7189"/>
          <a:stretch/>
        </p:blipFill>
        <p:spPr>
          <a:xfrm>
            <a:off x="1354717" y="1395709"/>
            <a:ext cx="9482565" cy="4943517"/>
          </a:xfrm>
          <a:prstGeom prst="rect">
            <a:avLst/>
          </a:prstGeom>
        </p:spPr>
      </p:pic>
      <p:sp>
        <p:nvSpPr>
          <p:cNvPr id="16" name="Rechthoek 15">
            <a:extLst>
              <a:ext uri="{FF2B5EF4-FFF2-40B4-BE49-F238E27FC236}">
                <a16:creationId xmlns:a16="http://schemas.microsoft.com/office/drawing/2014/main" id="{B6C2C584-2148-49B8-999E-FFCAE68ECA65}"/>
              </a:ext>
            </a:extLst>
          </p:cNvPr>
          <p:cNvSpPr/>
          <p:nvPr/>
        </p:nvSpPr>
        <p:spPr>
          <a:xfrm>
            <a:off x="10039812" y="1395709"/>
            <a:ext cx="797470" cy="4943517"/>
          </a:xfrm>
          <a:prstGeom prst="rect">
            <a:avLst/>
          </a:prstGeom>
          <a:solidFill>
            <a:schemeClr val="bg2">
              <a:lumMod val="2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36B1E09-130C-4910-8D9C-2E73C6BDC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l"/>
            <a:r>
              <a:rPr lang="nl-NL" sz="4800" dirty="0">
                <a:solidFill>
                  <a:schemeClr val="bg1">
                    <a:lumMod val="65000"/>
                  </a:schemeClr>
                </a:solidFill>
              </a:rPr>
              <a:t>Uitwerking: niet-numerieke features</a:t>
            </a:r>
          </a:p>
        </p:txBody>
      </p:sp>
    </p:spTree>
    <p:extLst>
      <p:ext uri="{BB962C8B-B14F-4D97-AF65-F5344CB8AC3E}">
        <p14:creationId xmlns:p14="http://schemas.microsoft.com/office/powerpoint/2010/main" val="2815973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rgbClr val="323232"/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75B471D-8E39-4513-90FF-7CD394288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+mj-lt"/>
              </a:rPr>
              <a:t>[‘36 months’, ’60 months’] 	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 	[0, 1]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+mj-lt"/>
              </a:rPr>
              <a:t>[‘a’, ‘b’, ‘c’, ‘d’, ‘e’] 			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 	[0-4]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+mj-lt"/>
              </a:rPr>
              <a:t>[ ‘floor manager’, ‘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ckerk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’, …] 	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 	[13, 5, …] (</a:t>
            </a:r>
            <a:r>
              <a:rPr lang="en-US" dirty="0" err="1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woordlengte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+mj-lt"/>
              </a:rPr>
              <a:t>[ ‘jan-2000’, ‘mar-2001’, …] 	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 	[0, 14, …] (</a:t>
            </a:r>
            <a:r>
              <a:rPr lang="en-US" dirty="0" err="1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maanden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na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jan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 2000)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+mj-lt"/>
              </a:rPr>
              <a:t>[ ‘844fl, ‘355ca’, …] 		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 	[0-9], [0-9], [0-9], [‘</a:t>
            </a:r>
            <a:r>
              <a:rPr lang="en-US" dirty="0" err="1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fl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’, ‘ca’, …]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+mj-lt"/>
              </a:rPr>
              <a:t>[ ‘rent, ‘mortgage’, ‘own’, ‘any] 	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 	</a:t>
            </a:r>
            <a:r>
              <a:rPr lang="en-US" dirty="0" err="1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ownership_rent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 = [0, 1],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					     	</a:t>
            </a:r>
            <a:r>
              <a:rPr lang="en-US" dirty="0" err="1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ownership_mortgage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 = [0, 1],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						</a:t>
            </a:r>
            <a:r>
              <a:rPr lang="en-US" dirty="0" err="1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ownership_own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 = [0, 1],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						</a:t>
            </a:r>
            <a:r>
              <a:rPr lang="en-US" dirty="0" err="1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ownership_any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 = [0, 1]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endParaRPr lang="en-US" dirty="0">
              <a:solidFill>
                <a:schemeClr val="bg1"/>
              </a:solidFill>
              <a:sym typeface="Wingdings" panose="05000000000000000000" pitchFamily="2" charset="2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760BBCF-0F9A-401B-A368-B3A76C206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l"/>
            <a:r>
              <a:rPr lang="nl-NL" sz="4800" dirty="0">
                <a:solidFill>
                  <a:schemeClr val="bg1">
                    <a:lumMod val="65000"/>
                  </a:schemeClr>
                </a:solidFill>
              </a:rPr>
              <a:t>Uitwerking: niet-numerieke attributen</a:t>
            </a:r>
          </a:p>
        </p:txBody>
      </p:sp>
    </p:spTree>
    <p:extLst>
      <p:ext uri="{BB962C8B-B14F-4D97-AF65-F5344CB8AC3E}">
        <p14:creationId xmlns:p14="http://schemas.microsoft.com/office/powerpoint/2010/main" val="40249048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rgbClr val="323232"/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56901-32A2-441D-A99A-A2DE15669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l"/>
            <a:r>
              <a:rPr lang="nl-NL" sz="4800" dirty="0">
                <a:solidFill>
                  <a:schemeClr val="bg1">
                    <a:lumMod val="65000"/>
                  </a:schemeClr>
                </a:solidFill>
              </a:rPr>
              <a:t>Resultaat: nauwkeurigheid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5B471D-8E39-4513-90FF-7CD394288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+mj-lt"/>
              </a:rPr>
              <a:t>99,% van de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voorspellingen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klopt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+mj-lt"/>
              </a:rPr>
              <a:t>95,3% van de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probleemgevallen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wordt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correct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voorspelt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+mj-lt"/>
              </a:rPr>
              <a:t>99,3% van de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voorspelde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probleemgevallen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zijn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dat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ook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echt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  <a:latin typeface="+mj-lt"/>
              </a:rPr>
              <a:t>Onjuiste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voorspellingen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zijn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12,2% false positives, 87,8% false negatives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+mj-lt"/>
              </a:rPr>
              <a:t>Het model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kan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worden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aangepast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om de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balans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tussen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false positives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false positives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te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verschuiven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reële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afweging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zou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zijn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: de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baten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van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true positive versus de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kosten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van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false positive.</a:t>
            </a:r>
          </a:p>
        </p:txBody>
      </p:sp>
    </p:spTree>
    <p:extLst>
      <p:ext uri="{BB962C8B-B14F-4D97-AF65-F5344CB8AC3E}">
        <p14:creationId xmlns:p14="http://schemas.microsoft.com/office/powerpoint/2010/main" val="33473838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rgbClr val="323232"/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56901-32A2-441D-A99A-A2DE15669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>
                    <a:lumMod val="65000"/>
                  </a:schemeClr>
                </a:solidFill>
              </a:rPr>
              <a:t>Resultaat: performance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5B471D-8E39-4513-90FF-7CD394288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  <a:latin typeface="+mj-lt"/>
              </a:rPr>
              <a:t>Trainen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: ca. 2000 samples per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seconde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(CPU </a:t>
            </a:r>
            <a:r>
              <a:rPr lang="en-US">
                <a:solidFill>
                  <a:schemeClr val="bg1"/>
                </a:solidFill>
                <a:latin typeface="+mj-lt"/>
              </a:rPr>
              <a:t>met 8 threads)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  <a:latin typeface="+mj-lt"/>
              </a:rPr>
              <a:t>Voorspellen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: ca. 630.000 samples per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seconde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+mj-lt"/>
              </a:rPr>
              <a:t>De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hoeveelheid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geheugen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bepaalt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de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maximale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grootte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van de dataset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+mj-lt"/>
              </a:rPr>
              <a:t>De CPU/GPU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bepaalt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vooral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hoeveel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grid searches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er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mogelijk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zijn</a:t>
            </a:r>
            <a:endParaRPr 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33508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rgbClr val="323232"/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56901-32A2-441D-A99A-A2DE15669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>
                    <a:lumMod val="65000"/>
                  </a:schemeClr>
                </a:solidFill>
              </a:rPr>
              <a:t>Resultaat: model</a:t>
            </a:r>
            <a:endParaRPr lang="nl-NL" sz="4800" dirty="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5B471D-8E39-4513-90FF-7CD394288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</a:rPr>
              <a:t>Ca. 300 happy little trees</a:t>
            </a:r>
          </a:p>
          <a:p>
            <a:r>
              <a:rPr lang="nl-NL" dirty="0">
                <a:solidFill>
                  <a:schemeClr val="bg1"/>
                </a:solidFill>
                <a:latin typeface="+mj-lt"/>
              </a:rPr>
              <a:t>Evaluatie-</a:t>
            </a:r>
            <a:r>
              <a:rPr lang="nl-NL" dirty="0" err="1">
                <a:solidFill>
                  <a:schemeClr val="bg1"/>
                </a:solidFill>
                <a:latin typeface="+mj-lt"/>
              </a:rPr>
              <a:t>metric</a:t>
            </a:r>
            <a:r>
              <a:rPr lang="nl-NL" dirty="0">
                <a:solidFill>
                  <a:schemeClr val="bg1"/>
                </a:solidFill>
                <a:latin typeface="+mj-lt"/>
              </a:rPr>
              <a:t> kan worden</a:t>
            </a:r>
            <a:br>
              <a:rPr lang="nl-NL" dirty="0">
                <a:solidFill>
                  <a:schemeClr val="bg1"/>
                </a:solidFill>
                <a:latin typeface="+mj-lt"/>
              </a:rPr>
            </a:br>
            <a:r>
              <a:rPr lang="nl-NL" dirty="0">
                <a:solidFill>
                  <a:schemeClr val="bg1"/>
                </a:solidFill>
                <a:latin typeface="+mj-lt"/>
              </a:rPr>
              <a:t>afgestemd op business-</a:t>
            </a:r>
            <a:br>
              <a:rPr lang="nl-NL" dirty="0">
                <a:solidFill>
                  <a:schemeClr val="bg1"/>
                </a:solidFill>
                <a:latin typeface="+mj-lt"/>
              </a:rPr>
            </a:br>
            <a:r>
              <a:rPr lang="nl-NL" dirty="0" err="1">
                <a:solidFill>
                  <a:schemeClr val="bg1"/>
                </a:solidFill>
                <a:latin typeface="+mj-lt"/>
              </a:rPr>
              <a:t>metrics</a:t>
            </a:r>
            <a:endParaRPr lang="nl-NL" dirty="0">
              <a:solidFill>
                <a:schemeClr val="bg1"/>
              </a:solidFill>
              <a:latin typeface="+mj-lt"/>
            </a:endParaRPr>
          </a:p>
          <a:p>
            <a:r>
              <a:rPr lang="en-US" dirty="0" err="1">
                <a:solidFill>
                  <a:schemeClr val="bg1"/>
                </a:solidFill>
                <a:latin typeface="+mj-lt"/>
              </a:rPr>
              <a:t>Complexiteit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model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instelbaar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r>
              <a:rPr lang="en-US" dirty="0" err="1">
                <a:solidFill>
                  <a:schemeClr val="bg1"/>
                </a:solidFill>
                <a:latin typeface="+mj-lt"/>
              </a:rPr>
              <a:t>Relatief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veel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attributen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zijn</a:t>
            </a:r>
            <a:br>
              <a:rPr lang="en-US" dirty="0">
                <a:solidFill>
                  <a:schemeClr val="bg1"/>
                </a:solidFill>
                <a:latin typeface="+mj-lt"/>
              </a:rPr>
            </a:br>
            <a:r>
              <a:rPr lang="en-US" dirty="0">
                <a:solidFill>
                  <a:schemeClr val="bg1"/>
                </a:solidFill>
                <a:latin typeface="+mj-lt"/>
              </a:rPr>
              <a:t>relevant: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eenvoudiger</a:t>
            </a:r>
            <a:br>
              <a:rPr lang="en-US" dirty="0">
                <a:solidFill>
                  <a:schemeClr val="bg1"/>
                </a:solidFill>
                <a:latin typeface="+mj-lt"/>
              </a:rPr>
            </a:br>
            <a:r>
              <a:rPr lang="en-US" dirty="0">
                <a:solidFill>
                  <a:schemeClr val="bg1"/>
                </a:solidFill>
                <a:latin typeface="+mj-lt"/>
              </a:rPr>
              <a:t>model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zal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in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dit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geval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minder</a:t>
            </a:r>
            <a:br>
              <a:rPr lang="en-US" dirty="0">
                <a:solidFill>
                  <a:schemeClr val="bg1"/>
                </a:solidFill>
                <a:latin typeface="+mj-lt"/>
              </a:rPr>
            </a:br>
            <a:r>
              <a:rPr lang="en-US" dirty="0" err="1">
                <a:solidFill>
                  <a:schemeClr val="bg1"/>
                </a:solidFill>
                <a:latin typeface="+mj-lt"/>
              </a:rPr>
              <a:t>nauwkeurig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zijn</a:t>
            </a:r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117" name="Picture 21">
            <a:extLst>
              <a:ext uri="{FF2B5EF4-FFF2-40B4-BE49-F238E27FC236}">
                <a16:creationId xmlns:a16="http://schemas.microsoft.com/office/drawing/2014/main" id="{EFD2E57D-438B-4428-A05F-2CD0285C66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5254" y="601663"/>
            <a:ext cx="6248400" cy="557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38033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rgbClr val="323232"/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56901-32A2-441D-A99A-A2DE15669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381" y="811174"/>
            <a:ext cx="10515600" cy="1325563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>
                    <a:lumMod val="65000"/>
                  </a:schemeClr>
                </a:solidFill>
              </a:rPr>
              <a:t>Resultaat: model</a:t>
            </a:r>
            <a:endParaRPr lang="nl-NL" sz="4800" dirty="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7D722CF-2F6D-46F6-93D6-8A1B551DD2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280" y="3650381"/>
            <a:ext cx="5688059" cy="271416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92C11AD-1FF8-4D77-8193-448B7F44BB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707998"/>
            <a:ext cx="5688063" cy="2656548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96D5C7-DAE4-455F-B7AE-4550D7B261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279" y="446049"/>
            <a:ext cx="5688060" cy="2656547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111D92-E3EE-4137-9A0F-DA22531029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663" y="446049"/>
            <a:ext cx="5588400" cy="2656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792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rgbClr val="323232"/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56901-32A2-441D-A99A-A2DE15669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nl-NL" sz="4800" dirty="0">
                <a:solidFill>
                  <a:schemeClr val="bg1">
                    <a:lumMod val="65000"/>
                  </a:schemeClr>
                </a:solidFill>
                <a:latin typeface="+mn-lt"/>
              </a:rPr>
              <a:t>Overzicht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5B471D-8E39-4513-90FF-7CD394288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  <a:latin typeface="+mj-lt"/>
              </a:rPr>
              <a:t>Context</a:t>
            </a:r>
          </a:p>
          <a:p>
            <a:pPr algn="l"/>
            <a:r>
              <a:rPr lang="en-US" dirty="0" err="1">
                <a:solidFill>
                  <a:schemeClr val="bg1"/>
                </a:solidFill>
                <a:latin typeface="+mj-lt"/>
              </a:rPr>
              <a:t>Doelstelling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algn="l"/>
            <a:r>
              <a:rPr lang="en-US" dirty="0" err="1">
                <a:solidFill>
                  <a:schemeClr val="bg1"/>
                </a:solidFill>
                <a:latin typeface="+mj-lt"/>
              </a:rPr>
              <a:t>Aanpak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algn="l"/>
            <a:r>
              <a:rPr lang="en-US" dirty="0" err="1">
                <a:solidFill>
                  <a:schemeClr val="bg1"/>
                </a:solidFill>
                <a:latin typeface="+mj-lt"/>
              </a:rPr>
              <a:t>Uitwerking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algn="l"/>
            <a:r>
              <a:rPr lang="en-US" dirty="0" err="1">
                <a:solidFill>
                  <a:schemeClr val="bg1"/>
                </a:solidFill>
                <a:latin typeface="+mj-lt"/>
              </a:rPr>
              <a:t>Resultaat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discussie</a:t>
            </a:r>
            <a:endParaRPr lang="en-US" dirty="0">
              <a:solidFill>
                <a:schemeClr val="bg1"/>
              </a:solidFill>
            </a:endParaRPr>
          </a:p>
          <a:p>
            <a:pPr algn="l"/>
            <a:endParaRPr lang="en-US" dirty="0">
              <a:solidFill>
                <a:schemeClr val="bg1"/>
              </a:solidFill>
              <a:latin typeface="+mj-lt"/>
            </a:endParaRPr>
          </a:p>
          <a:p>
            <a:pPr algn="l"/>
            <a:endParaRPr lang="en-US" dirty="0">
              <a:solidFill>
                <a:schemeClr val="bg1"/>
              </a:solidFill>
              <a:latin typeface="+mj-lt"/>
            </a:endParaRPr>
          </a:p>
          <a:p>
            <a:endParaRPr 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329050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rgbClr val="323232"/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56901-32A2-441D-A99A-A2DE15669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>
                    <a:lumMod val="65000"/>
                  </a:schemeClr>
                </a:solidFill>
              </a:rPr>
              <a:t>Discussiepunten</a:t>
            </a:r>
            <a:endParaRPr lang="nl-NL" sz="4800" dirty="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5B471D-8E39-4513-90FF-7CD394288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  <a:latin typeface="+mj-lt"/>
              </a:rPr>
              <a:t>Waar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liggen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kansen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voor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vergelijkbare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oplossingen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?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  <a:latin typeface="+mj-lt"/>
              </a:rPr>
              <a:t>Welke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kennis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tools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hebben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we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nodig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binnen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ons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bedrijf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?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+mj-lt"/>
              </a:rPr>
              <a:t>Data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privacy: wat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kan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, wat mag, wat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moet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je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willen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?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489315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rgbClr val="323232"/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C0B30622-C7FC-4D1C-9AA2-DA4CEA8070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51460"/>
            <a:ext cx="12639454" cy="710311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956901-32A2-441D-A99A-A2DE15669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l"/>
            <a:r>
              <a:rPr lang="nl-NL" sz="4800" dirty="0">
                <a:solidFill>
                  <a:schemeClr val="bg1">
                    <a:lumMod val="65000"/>
                  </a:schemeClr>
                </a:solidFill>
              </a:rPr>
              <a:t>Links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5B471D-8E39-4513-90FF-7CD394288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+mj-lt"/>
              </a:rPr>
              <a:t>Project: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+mj-lt"/>
                <a:hlinkClick r:id="rId4"/>
              </a:rPr>
              <a:t>https://github.com/Daniel-van-der-Poel/LendingClub</a:t>
            </a:r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+mj-lt"/>
              </a:rPr>
              <a:t>Data </a:t>
            </a:r>
            <a:r>
              <a:rPr lang="en-US" sz="2000" dirty="0" err="1">
                <a:solidFill>
                  <a:schemeClr val="bg1"/>
                </a:solidFill>
                <a:latin typeface="+mj-lt"/>
              </a:rPr>
              <a:t>LendingClub</a:t>
            </a:r>
            <a:r>
              <a:rPr lang="en-US" sz="2000" dirty="0">
                <a:solidFill>
                  <a:schemeClr val="bg1"/>
                </a:solidFill>
                <a:latin typeface="+mj-lt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+mj-lt"/>
                <a:hlinkClick r:id="rId5"/>
              </a:rPr>
              <a:t>https://www.lendingclub.com/info/download-data.action</a:t>
            </a:r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+mj-lt"/>
              </a:rPr>
              <a:t>AI-</a:t>
            </a:r>
            <a:r>
              <a:rPr lang="en-US" sz="2000" dirty="0" err="1">
                <a:solidFill>
                  <a:schemeClr val="bg1"/>
                </a:solidFill>
                <a:latin typeface="+mj-lt"/>
              </a:rPr>
              <a:t>gilde</a:t>
            </a:r>
            <a:r>
              <a:rPr lang="en-US" sz="2000" dirty="0">
                <a:solidFill>
                  <a:schemeClr val="bg1"/>
                </a:solidFill>
                <a:latin typeface="+mj-lt"/>
              </a:rPr>
              <a:t> op Mango: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+mj-lt"/>
                <a:hlinkClick r:id="rId6"/>
              </a:rPr>
              <a:t>https://mango.everest.nl/ce/pulse/user/teams/group/info?project_id=1599</a:t>
            </a:r>
            <a:endParaRPr lang="en-US" sz="20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65229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rgbClr val="323232"/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56901-32A2-441D-A99A-A2DE15669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nl-NL" sz="4800" dirty="0">
                <a:solidFill>
                  <a:schemeClr val="bg1">
                    <a:lumMod val="65000"/>
                  </a:schemeClr>
                </a:solidFill>
                <a:latin typeface="+mn-lt"/>
              </a:rPr>
              <a:t>Context en uitgangspunten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5B471D-8E39-4513-90FF-7CD394288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  <a:latin typeface="+mj-lt"/>
              </a:rPr>
              <a:t>AI-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gilde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: AI capacity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vergroten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inzetten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op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projecten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algn="l"/>
            <a:r>
              <a:rPr lang="en-US" dirty="0" err="1">
                <a:solidFill>
                  <a:schemeClr val="bg1"/>
                </a:solidFill>
                <a:latin typeface="+mj-lt"/>
              </a:rPr>
              <a:t>Persoonlijke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efficiënte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dienstverlening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(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vrij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naar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Mansveld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):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BC1F4B8-1F6B-4E08-955D-DCCD462731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9764224"/>
              </p:ext>
            </p:extLst>
          </p:nvPr>
        </p:nvGraphicFramePr>
        <p:xfrm>
          <a:off x="1830874" y="3135086"/>
          <a:ext cx="8530251" cy="2892490"/>
        </p:xfrm>
        <a:graphic>
          <a:graphicData uri="http://schemas.openxmlformats.org/drawingml/2006/table">
            <a:tbl>
              <a:tblPr firstRow="1" firstCol="1">
                <a:tableStyleId>{073A0DAA-6AF3-43AB-8588-CEC1D06C72B9}</a:tableStyleId>
              </a:tblPr>
              <a:tblGrid>
                <a:gridCol w="2843417">
                  <a:extLst>
                    <a:ext uri="{9D8B030D-6E8A-4147-A177-3AD203B41FA5}">
                      <a16:colId xmlns:a16="http://schemas.microsoft.com/office/drawing/2014/main" val="2492539608"/>
                    </a:ext>
                  </a:extLst>
                </a:gridCol>
                <a:gridCol w="2843417">
                  <a:extLst>
                    <a:ext uri="{9D8B030D-6E8A-4147-A177-3AD203B41FA5}">
                      <a16:colId xmlns:a16="http://schemas.microsoft.com/office/drawing/2014/main" val="588364146"/>
                    </a:ext>
                  </a:extLst>
                </a:gridCol>
                <a:gridCol w="2843417">
                  <a:extLst>
                    <a:ext uri="{9D8B030D-6E8A-4147-A177-3AD203B41FA5}">
                      <a16:colId xmlns:a16="http://schemas.microsoft.com/office/drawing/2014/main" val="38515187"/>
                    </a:ext>
                  </a:extLst>
                </a:gridCol>
              </a:tblGrid>
              <a:tr h="557128">
                <a:tc>
                  <a:txBody>
                    <a:bodyPr/>
                    <a:lstStyle/>
                    <a:p>
                      <a:endParaRPr lang="en-NL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Alledaagse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situatie</a:t>
                      </a:r>
                      <a:endParaRPr lang="en-NL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Zeldzame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situatie</a:t>
                      </a:r>
                      <a:endParaRPr lang="en-NL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3965557"/>
                  </a:ext>
                </a:extLst>
              </a:tr>
              <a:tr h="96162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Zelf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oplossen</a:t>
                      </a:r>
                      <a:endParaRPr lang="en-NL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Actieve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klant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:</a:t>
                      </a:r>
                    </a:p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Online geld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overmaken</a:t>
                      </a:r>
                      <a:endParaRPr lang="en-NL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STP:</a:t>
                      </a:r>
                    </a:p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Online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verzekering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afsluiten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NL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2083343"/>
                  </a:ext>
                </a:extLst>
              </a:tr>
              <a:tr h="1373742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Hulp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vragen</a:t>
                      </a:r>
                      <a:endParaRPr lang="en-NL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Passieve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klant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:</a:t>
                      </a:r>
                    </a:p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Boodschappen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laten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bezorgen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rgbClr val="FFC000"/>
                          </a:solidFill>
                        </a:rPr>
                        <a:t>Expert </a:t>
                      </a:r>
                      <a:r>
                        <a:rPr lang="en-US" b="0" dirty="0" err="1">
                          <a:solidFill>
                            <a:srgbClr val="FFC000"/>
                          </a:solidFill>
                        </a:rPr>
                        <a:t>vereist</a:t>
                      </a:r>
                      <a:r>
                        <a:rPr lang="en-US" b="0" dirty="0">
                          <a:solidFill>
                            <a:srgbClr val="FFC000"/>
                          </a:solidFill>
                        </a:rPr>
                        <a:t>:</a:t>
                      </a:r>
                    </a:p>
                    <a:p>
                      <a:r>
                        <a:rPr lang="en-US" b="0" dirty="0" err="1">
                          <a:solidFill>
                            <a:srgbClr val="FFC000"/>
                          </a:solidFill>
                        </a:rPr>
                        <a:t>Hypotheek</a:t>
                      </a:r>
                      <a:r>
                        <a:rPr lang="en-US" b="0" dirty="0">
                          <a:solidFill>
                            <a:srgbClr val="FFC000"/>
                          </a:solidFill>
                        </a:rPr>
                        <a:t> </a:t>
                      </a:r>
                      <a:r>
                        <a:rPr lang="en-US" b="0" dirty="0" err="1">
                          <a:solidFill>
                            <a:srgbClr val="FFC000"/>
                          </a:solidFill>
                        </a:rPr>
                        <a:t>aanpassen</a:t>
                      </a:r>
                      <a:r>
                        <a:rPr lang="en-US" b="0" dirty="0">
                          <a:solidFill>
                            <a:srgbClr val="FFC000"/>
                          </a:solidFill>
                        </a:rPr>
                        <a:t> </a:t>
                      </a:r>
                      <a:r>
                        <a:rPr lang="en-US" b="0" dirty="0" err="1">
                          <a:solidFill>
                            <a:srgbClr val="FFC000"/>
                          </a:solidFill>
                        </a:rPr>
                        <a:t>bij</a:t>
                      </a:r>
                      <a:r>
                        <a:rPr lang="en-US" b="0" dirty="0">
                          <a:solidFill>
                            <a:srgbClr val="FFC000"/>
                          </a:solidFill>
                        </a:rPr>
                        <a:t> </a:t>
                      </a:r>
                      <a:r>
                        <a:rPr lang="en-US" b="0" dirty="0" err="1">
                          <a:solidFill>
                            <a:srgbClr val="FFC000"/>
                          </a:solidFill>
                        </a:rPr>
                        <a:t>echtscheiding</a:t>
                      </a:r>
                      <a:endParaRPr lang="en-NL" b="0" dirty="0">
                        <a:solidFill>
                          <a:srgbClr val="FFC000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82344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5029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rgbClr val="323232"/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56901-32A2-441D-A99A-A2DE15669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l"/>
            <a:r>
              <a:rPr lang="nl-NL" sz="4800" dirty="0">
                <a:solidFill>
                  <a:schemeClr val="bg1">
                    <a:lumMod val="65000"/>
                  </a:schemeClr>
                </a:solidFill>
                <a:latin typeface="+mn-lt"/>
              </a:rPr>
              <a:t>Doelstelling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5B471D-8E39-4513-90FF-7CD394288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</a:rPr>
              <a:t>Doel: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voorspellen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betalingsproblemen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d.m.v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. machine learning</a:t>
            </a:r>
          </a:p>
          <a:p>
            <a:r>
              <a:rPr lang="en-US" dirty="0">
                <a:solidFill>
                  <a:schemeClr val="bg1"/>
                </a:solidFill>
                <a:latin typeface="+mj-lt"/>
              </a:rPr>
              <a:t>Basis: datasets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LendingClub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(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openbaar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ruim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1 Gb)</a:t>
            </a: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+mj-lt"/>
            </a:endParaRPr>
          </a:p>
          <a:p>
            <a:pPr algn="l"/>
            <a:endParaRPr 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63409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rgbClr val="323232"/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75B471D-8E39-4513-90FF-7CD394288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0902" y="911046"/>
            <a:ext cx="7660148" cy="4869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144 </a:t>
            </a:r>
            <a:r>
              <a:rPr lang="en-US" dirty="0" err="1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attributen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+mj-lt"/>
            </a:endParaRPr>
          </a:p>
          <a:p>
            <a:pPr algn="l"/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B1FD5815-0072-4CB5-AA77-A6F0F90AA74A}"/>
              </a:ext>
            </a:extLst>
          </p:cNvPr>
          <p:cNvSpPr txBox="1">
            <a:spLocks/>
          </p:cNvSpPr>
          <p:nvPr/>
        </p:nvSpPr>
        <p:spPr>
          <a:xfrm>
            <a:off x="849243" y="1993901"/>
            <a:ext cx="542249" cy="4050686"/>
          </a:xfrm>
          <a:prstGeom prst="rect">
            <a:avLst/>
          </a:prstGeom>
        </p:spPr>
        <p:txBody>
          <a:bodyPr vert="vert270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910.000 samples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  <a:latin typeface="+mj-lt"/>
            </a:endParaRPr>
          </a:p>
          <a:p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7C35E190-F18B-44B7-B000-6A4411B82474}"/>
              </a:ext>
            </a:extLst>
          </p:cNvPr>
          <p:cNvSpPr txBox="1">
            <a:spLocks/>
          </p:cNvSpPr>
          <p:nvPr/>
        </p:nvSpPr>
        <p:spPr>
          <a:xfrm>
            <a:off x="8397936" y="418564"/>
            <a:ext cx="2571627" cy="48692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1 target </a:t>
            </a:r>
            <a:r>
              <a:rPr lang="en-US" dirty="0" err="1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attribuut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  <a:latin typeface="+mj-lt"/>
            </a:endParaRPr>
          </a:p>
          <a:p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Pijl: omlaag 5">
            <a:extLst>
              <a:ext uri="{FF2B5EF4-FFF2-40B4-BE49-F238E27FC236}">
                <a16:creationId xmlns:a16="http://schemas.microsoft.com/office/drawing/2014/main" id="{BBEC866D-DC0A-4BD3-A35F-5489283108DD}"/>
              </a:ext>
            </a:extLst>
          </p:cNvPr>
          <p:cNvSpPr/>
          <p:nvPr/>
        </p:nvSpPr>
        <p:spPr>
          <a:xfrm>
            <a:off x="10344552" y="937846"/>
            <a:ext cx="212930" cy="378232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6C0C57AB-1861-4D9E-BF27-55518FBC13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0" t="5377" r="5860" b="7189"/>
          <a:stretch/>
        </p:blipFill>
        <p:spPr>
          <a:xfrm>
            <a:off x="1354717" y="1395709"/>
            <a:ext cx="9482565" cy="4943517"/>
          </a:xfrm>
          <a:prstGeom prst="rect">
            <a:avLst/>
          </a:prstGeom>
        </p:spPr>
      </p:pic>
      <p:sp>
        <p:nvSpPr>
          <p:cNvPr id="8" name="Pijl: omlaag 7">
            <a:extLst>
              <a:ext uri="{FF2B5EF4-FFF2-40B4-BE49-F238E27FC236}">
                <a16:creationId xmlns:a16="http://schemas.microsoft.com/office/drawing/2014/main" id="{6970FFD0-67FB-4212-BBAE-5E477D067D77}"/>
              </a:ext>
            </a:extLst>
          </p:cNvPr>
          <p:cNvSpPr/>
          <p:nvPr/>
        </p:nvSpPr>
        <p:spPr>
          <a:xfrm rot="16200000">
            <a:off x="8393404" y="-393253"/>
            <a:ext cx="212930" cy="3097495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Pijl: omlaag 8">
            <a:extLst>
              <a:ext uri="{FF2B5EF4-FFF2-40B4-BE49-F238E27FC236}">
                <a16:creationId xmlns:a16="http://schemas.microsoft.com/office/drawing/2014/main" id="{9FA40BAA-9973-4BD5-BF19-38EAAEBF1C59}"/>
              </a:ext>
            </a:extLst>
          </p:cNvPr>
          <p:cNvSpPr/>
          <p:nvPr/>
        </p:nvSpPr>
        <p:spPr>
          <a:xfrm rot="5400000">
            <a:off x="3042743" y="-434526"/>
            <a:ext cx="212930" cy="3180043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Pijl: omlaag 10">
            <a:extLst>
              <a:ext uri="{FF2B5EF4-FFF2-40B4-BE49-F238E27FC236}">
                <a16:creationId xmlns:a16="http://schemas.microsoft.com/office/drawing/2014/main" id="{9A4A8265-B6CA-4653-8C0C-828338BDA451}"/>
              </a:ext>
            </a:extLst>
          </p:cNvPr>
          <p:cNvSpPr/>
          <p:nvPr/>
        </p:nvSpPr>
        <p:spPr>
          <a:xfrm rot="10800000">
            <a:off x="1013902" y="1796524"/>
            <a:ext cx="212930" cy="769052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Pijl: omlaag 11">
            <a:extLst>
              <a:ext uri="{FF2B5EF4-FFF2-40B4-BE49-F238E27FC236}">
                <a16:creationId xmlns:a16="http://schemas.microsoft.com/office/drawing/2014/main" id="{A55CA25D-FFC8-4405-A2E7-B201D517D491}"/>
              </a:ext>
            </a:extLst>
          </p:cNvPr>
          <p:cNvSpPr/>
          <p:nvPr/>
        </p:nvSpPr>
        <p:spPr>
          <a:xfrm>
            <a:off x="989767" y="5441160"/>
            <a:ext cx="212930" cy="769051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4080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rgbClr val="323232"/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>
            <a:extLst>
              <a:ext uri="{FF2B5EF4-FFF2-40B4-BE49-F238E27FC236}">
                <a16:creationId xmlns:a16="http://schemas.microsoft.com/office/drawing/2014/main" id="{6C0C57AB-1861-4D9E-BF27-55518FBC13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0" t="5377" r="5860" b="7189"/>
          <a:stretch/>
        </p:blipFill>
        <p:spPr>
          <a:xfrm>
            <a:off x="1354717" y="1395709"/>
            <a:ext cx="9482565" cy="4943517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887890B1-0EE3-47C7-836D-D99A48221CD4}"/>
              </a:ext>
            </a:extLst>
          </p:cNvPr>
          <p:cNvSpPr/>
          <p:nvPr/>
        </p:nvSpPr>
        <p:spPr>
          <a:xfrm>
            <a:off x="10052051" y="1707624"/>
            <a:ext cx="785232" cy="3787648"/>
          </a:xfrm>
          <a:prstGeom prst="rect">
            <a:avLst/>
          </a:prstGeom>
          <a:solidFill>
            <a:schemeClr val="accent6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hthoek 13">
            <a:extLst>
              <a:ext uri="{FF2B5EF4-FFF2-40B4-BE49-F238E27FC236}">
                <a16:creationId xmlns:a16="http://schemas.microsoft.com/office/drawing/2014/main" id="{53492C73-1D94-4853-99CB-041395093535}"/>
              </a:ext>
            </a:extLst>
          </p:cNvPr>
          <p:cNvSpPr/>
          <p:nvPr/>
        </p:nvSpPr>
        <p:spPr>
          <a:xfrm flipV="1">
            <a:off x="10054700" y="5495274"/>
            <a:ext cx="782262" cy="149085"/>
          </a:xfrm>
          <a:prstGeom prst="rect">
            <a:avLst/>
          </a:prstGeom>
          <a:solidFill>
            <a:srgbClr val="FF000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hthoek 14">
            <a:extLst>
              <a:ext uri="{FF2B5EF4-FFF2-40B4-BE49-F238E27FC236}">
                <a16:creationId xmlns:a16="http://schemas.microsoft.com/office/drawing/2014/main" id="{BDBE4304-B7CC-4ABC-8043-9BE6326045EA}"/>
              </a:ext>
            </a:extLst>
          </p:cNvPr>
          <p:cNvSpPr/>
          <p:nvPr/>
        </p:nvSpPr>
        <p:spPr>
          <a:xfrm>
            <a:off x="1543512" y="1707624"/>
            <a:ext cx="8508539" cy="3787651"/>
          </a:xfrm>
          <a:prstGeom prst="rect">
            <a:avLst/>
          </a:prstGeom>
          <a:solidFill>
            <a:schemeClr val="accent6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57F3B983-D5A0-4078-B9A4-1F427525A728}"/>
              </a:ext>
            </a:extLst>
          </p:cNvPr>
          <p:cNvSpPr/>
          <p:nvPr/>
        </p:nvSpPr>
        <p:spPr>
          <a:xfrm flipV="1">
            <a:off x="1540863" y="5644358"/>
            <a:ext cx="8511187" cy="694867"/>
          </a:xfrm>
          <a:prstGeom prst="rect">
            <a:avLst/>
          </a:prstGeom>
          <a:solidFill>
            <a:schemeClr val="accent6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F67F7FCF-0016-44E6-8AA6-69BF580900CC}"/>
              </a:ext>
            </a:extLst>
          </p:cNvPr>
          <p:cNvSpPr/>
          <p:nvPr/>
        </p:nvSpPr>
        <p:spPr>
          <a:xfrm flipV="1">
            <a:off x="1540863" y="5495273"/>
            <a:ext cx="8511187" cy="149087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hthoek 20">
            <a:extLst>
              <a:ext uri="{FF2B5EF4-FFF2-40B4-BE49-F238E27FC236}">
                <a16:creationId xmlns:a16="http://schemas.microsoft.com/office/drawing/2014/main" id="{1B6D0AF5-DE35-4B19-8A67-30A6117C9464}"/>
              </a:ext>
            </a:extLst>
          </p:cNvPr>
          <p:cNvSpPr/>
          <p:nvPr/>
        </p:nvSpPr>
        <p:spPr>
          <a:xfrm flipV="1">
            <a:off x="10052051" y="5644354"/>
            <a:ext cx="785232" cy="694865"/>
          </a:xfrm>
          <a:prstGeom prst="rect">
            <a:avLst/>
          </a:prstGeom>
          <a:solidFill>
            <a:schemeClr val="accent6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Pijl: omlaag 17">
            <a:extLst>
              <a:ext uri="{FF2B5EF4-FFF2-40B4-BE49-F238E27FC236}">
                <a16:creationId xmlns:a16="http://schemas.microsoft.com/office/drawing/2014/main" id="{2C47437A-74E4-406D-AF6A-0BD6528ECE8E}"/>
              </a:ext>
            </a:extLst>
          </p:cNvPr>
          <p:cNvSpPr/>
          <p:nvPr/>
        </p:nvSpPr>
        <p:spPr>
          <a:xfrm rot="18646805">
            <a:off x="9703873" y="4367198"/>
            <a:ext cx="212930" cy="1227318"/>
          </a:xfrm>
          <a:prstGeom prst="downArrow">
            <a:avLst/>
          </a:prstGeom>
          <a:solidFill>
            <a:schemeClr val="bg1"/>
          </a:solidFill>
          <a:ln>
            <a:noFill/>
          </a:ln>
          <a:effectLst>
            <a:outerShdw blurRad="177800" dist="38100" dir="2700000" algn="tl" rotWithShape="0">
              <a:prstClr val="black">
                <a:alpha val="72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247987C8-00D9-4EEF-B7E5-5101C1F5724B}"/>
              </a:ext>
            </a:extLst>
          </p:cNvPr>
          <p:cNvSpPr txBox="1">
            <a:spLocks/>
          </p:cNvSpPr>
          <p:nvPr/>
        </p:nvSpPr>
        <p:spPr>
          <a:xfrm rot="2479100">
            <a:off x="7226417" y="3592792"/>
            <a:ext cx="2571627" cy="486922"/>
          </a:xfrm>
          <a:prstGeom prst="rect">
            <a:avLst/>
          </a:prstGeom>
          <a:effectLst>
            <a:outerShdw blurRad="127000" dist="38100" dir="2700000" algn="tl" rotWithShape="0">
              <a:prstClr val="black"/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 err="1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probleemgeval</a:t>
            </a:r>
            <a:endParaRPr lang="en-US" dirty="0">
              <a:solidFill>
                <a:schemeClr val="bg1"/>
              </a:solidFill>
              <a:latin typeface="+mj-lt"/>
              <a:sym typeface="Wingdings" panose="05000000000000000000" pitchFamily="2" charset="2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lvl="1"/>
            <a:endParaRPr lang="en-US" dirty="0">
              <a:solidFill>
                <a:schemeClr val="bg1"/>
              </a:solidFill>
              <a:latin typeface="+mj-lt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  <a:latin typeface="+mj-lt"/>
            </a:endParaRPr>
          </a:p>
          <a:p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Tijdelijke aanduiding voor inhoud 12">
            <a:extLst>
              <a:ext uri="{FF2B5EF4-FFF2-40B4-BE49-F238E27FC236}">
                <a16:creationId xmlns:a16="http://schemas.microsoft.com/office/drawing/2014/main" id="{4FF09822-54B6-42C0-B63E-6CF143B4F9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73854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rgbClr val="323232"/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37C0953-BAA5-4C05-A102-FB154B6D99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01" y="497067"/>
            <a:ext cx="5058771" cy="5863865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F7542CA-5785-483F-8877-B617556A2A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4454" y="497067"/>
            <a:ext cx="5058771" cy="2637154"/>
          </a:xfrm>
          <a:prstGeom prst="rect">
            <a:avLst/>
          </a:prstGeom>
        </p:spPr>
      </p:pic>
      <p:sp>
        <p:nvSpPr>
          <p:cNvPr id="8" name="Pijl: omlaag 7">
            <a:extLst>
              <a:ext uri="{FF2B5EF4-FFF2-40B4-BE49-F238E27FC236}">
                <a16:creationId xmlns:a16="http://schemas.microsoft.com/office/drawing/2014/main" id="{CA811379-B14C-4565-80EB-CDE89648D016}"/>
              </a:ext>
            </a:extLst>
          </p:cNvPr>
          <p:cNvSpPr/>
          <p:nvPr/>
        </p:nvSpPr>
        <p:spPr>
          <a:xfrm rot="16200000">
            <a:off x="5802535" y="1621025"/>
            <a:ext cx="456498" cy="526477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2994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rgbClr val="323232"/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>
            <a:extLst>
              <a:ext uri="{FF2B5EF4-FFF2-40B4-BE49-F238E27FC236}">
                <a16:creationId xmlns:a16="http://schemas.microsoft.com/office/drawing/2014/main" id="{6C0C57AB-1861-4D9E-BF27-55518FBC13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0" t="5377" r="5860" b="7189"/>
          <a:stretch/>
        </p:blipFill>
        <p:spPr>
          <a:xfrm>
            <a:off x="1354717" y="1395709"/>
            <a:ext cx="9482565" cy="4943517"/>
          </a:xfrm>
          <a:prstGeom prst="rect">
            <a:avLst/>
          </a:prstGeom>
        </p:spPr>
      </p:pic>
      <p:sp>
        <p:nvSpPr>
          <p:cNvPr id="15" name="Rechthoek 14">
            <a:extLst>
              <a:ext uri="{FF2B5EF4-FFF2-40B4-BE49-F238E27FC236}">
                <a16:creationId xmlns:a16="http://schemas.microsoft.com/office/drawing/2014/main" id="{BDBE4304-B7CC-4ABC-8043-9BE6326045EA}"/>
              </a:ext>
            </a:extLst>
          </p:cNvPr>
          <p:cNvSpPr/>
          <p:nvPr/>
        </p:nvSpPr>
        <p:spPr>
          <a:xfrm>
            <a:off x="1543512" y="1707624"/>
            <a:ext cx="8508539" cy="3787651"/>
          </a:xfrm>
          <a:prstGeom prst="rect">
            <a:avLst/>
          </a:prstGeom>
          <a:solidFill>
            <a:schemeClr val="accent6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Ovaal 4">
            <a:extLst>
              <a:ext uri="{FF2B5EF4-FFF2-40B4-BE49-F238E27FC236}">
                <a16:creationId xmlns:a16="http://schemas.microsoft.com/office/drawing/2014/main" id="{056007FC-1938-4E57-96AD-F1D5FC25CC4E}"/>
              </a:ext>
            </a:extLst>
          </p:cNvPr>
          <p:cNvSpPr/>
          <p:nvPr/>
        </p:nvSpPr>
        <p:spPr>
          <a:xfrm>
            <a:off x="1226467" y="2176103"/>
            <a:ext cx="8096504" cy="2684417"/>
          </a:xfrm>
          <a:prstGeom prst="ellipse">
            <a:avLst/>
          </a:prstGeom>
          <a:gradFill flip="none" rotWithShape="1">
            <a:gsLst>
              <a:gs pos="45000">
                <a:schemeClr val="tx1">
                  <a:alpha val="24000"/>
                </a:schemeClr>
              </a:gs>
              <a:gs pos="0">
                <a:schemeClr val="tx1">
                  <a:alpha val="24000"/>
                </a:schemeClr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887890B1-0EE3-47C7-836D-D99A48221CD4}"/>
              </a:ext>
            </a:extLst>
          </p:cNvPr>
          <p:cNvSpPr/>
          <p:nvPr/>
        </p:nvSpPr>
        <p:spPr>
          <a:xfrm>
            <a:off x="10052051" y="1707624"/>
            <a:ext cx="785232" cy="3787648"/>
          </a:xfrm>
          <a:prstGeom prst="rect">
            <a:avLst/>
          </a:prstGeom>
          <a:solidFill>
            <a:schemeClr val="accent6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hthoek 13">
            <a:extLst>
              <a:ext uri="{FF2B5EF4-FFF2-40B4-BE49-F238E27FC236}">
                <a16:creationId xmlns:a16="http://schemas.microsoft.com/office/drawing/2014/main" id="{53492C73-1D94-4853-99CB-041395093535}"/>
              </a:ext>
            </a:extLst>
          </p:cNvPr>
          <p:cNvSpPr/>
          <p:nvPr/>
        </p:nvSpPr>
        <p:spPr>
          <a:xfrm flipV="1">
            <a:off x="10054700" y="5495274"/>
            <a:ext cx="782262" cy="149085"/>
          </a:xfrm>
          <a:prstGeom prst="rect">
            <a:avLst/>
          </a:prstGeom>
          <a:solidFill>
            <a:srgbClr val="FF000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57F3B983-D5A0-4078-B9A4-1F427525A728}"/>
              </a:ext>
            </a:extLst>
          </p:cNvPr>
          <p:cNvSpPr/>
          <p:nvPr/>
        </p:nvSpPr>
        <p:spPr>
          <a:xfrm flipV="1">
            <a:off x="1540863" y="5644358"/>
            <a:ext cx="8511187" cy="694867"/>
          </a:xfrm>
          <a:prstGeom prst="rect">
            <a:avLst/>
          </a:prstGeom>
          <a:solidFill>
            <a:schemeClr val="accent6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F67F7FCF-0016-44E6-8AA6-69BF580900CC}"/>
              </a:ext>
            </a:extLst>
          </p:cNvPr>
          <p:cNvSpPr/>
          <p:nvPr/>
        </p:nvSpPr>
        <p:spPr>
          <a:xfrm flipV="1">
            <a:off x="1540863" y="5495273"/>
            <a:ext cx="8511187" cy="149087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hthoek 20">
            <a:extLst>
              <a:ext uri="{FF2B5EF4-FFF2-40B4-BE49-F238E27FC236}">
                <a16:creationId xmlns:a16="http://schemas.microsoft.com/office/drawing/2014/main" id="{1B6D0AF5-DE35-4B19-8A67-30A6117C9464}"/>
              </a:ext>
            </a:extLst>
          </p:cNvPr>
          <p:cNvSpPr/>
          <p:nvPr/>
        </p:nvSpPr>
        <p:spPr>
          <a:xfrm flipV="1">
            <a:off x="10052051" y="5644354"/>
            <a:ext cx="785232" cy="694865"/>
          </a:xfrm>
          <a:prstGeom prst="rect">
            <a:avLst/>
          </a:prstGeom>
          <a:solidFill>
            <a:schemeClr val="accent6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Subtitle 2">
            <a:extLst>
              <a:ext uri="{FF2B5EF4-FFF2-40B4-BE49-F238E27FC236}">
                <a16:creationId xmlns:a16="http://schemas.microsoft.com/office/drawing/2014/main" id="{BE507EB8-5AD7-4742-A062-27DC8AB159CF}"/>
              </a:ext>
            </a:extLst>
          </p:cNvPr>
          <p:cNvSpPr txBox="1">
            <a:spLocks/>
          </p:cNvSpPr>
          <p:nvPr/>
        </p:nvSpPr>
        <p:spPr>
          <a:xfrm>
            <a:off x="2837302" y="2854736"/>
            <a:ext cx="6156480" cy="1429877"/>
          </a:xfrm>
          <a:prstGeom prst="rect">
            <a:avLst/>
          </a:prstGeom>
          <a:effectLst>
            <a:outerShdw blurRad="203200" dir="2700000" algn="tl" rotWithShape="0">
              <a:prstClr val="black"/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err="1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welke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combinaties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 van </a:t>
            </a:r>
            <a:r>
              <a:rPr lang="en-US" dirty="0" err="1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waardes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corresponderen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 met </a:t>
            </a:r>
            <a:b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</a:b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0 (</a:t>
            </a:r>
            <a:r>
              <a:rPr lang="en-US" dirty="0" err="1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geen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probleem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) / 1 (</a:t>
            </a:r>
            <a:r>
              <a:rPr lang="en-US" dirty="0" err="1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probleem</a:t>
            </a: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)?</a:t>
            </a:r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67B3512F-841A-4F35-B3DD-BB5BEBA915F2}"/>
              </a:ext>
            </a:extLst>
          </p:cNvPr>
          <p:cNvSpPr txBox="1">
            <a:spLocks/>
          </p:cNvSpPr>
          <p:nvPr/>
        </p:nvSpPr>
        <p:spPr>
          <a:xfrm>
            <a:off x="10082254" y="3346788"/>
            <a:ext cx="696830" cy="445771"/>
          </a:xfrm>
          <a:prstGeom prst="rect">
            <a:avLst/>
          </a:prstGeom>
          <a:effectLst>
            <a:outerShdw blurRad="203200" dir="2700000" algn="tl" rotWithShape="0">
              <a:prstClr val="black"/>
            </a:outerShdw>
          </a:effectLst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0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41DB7F1C-D36C-4B52-9B14-DD754D2F93A5}"/>
              </a:ext>
            </a:extLst>
          </p:cNvPr>
          <p:cNvSpPr txBox="1">
            <a:spLocks/>
          </p:cNvSpPr>
          <p:nvPr/>
        </p:nvSpPr>
        <p:spPr>
          <a:xfrm>
            <a:off x="10082254" y="5807187"/>
            <a:ext cx="696830" cy="445771"/>
          </a:xfrm>
          <a:prstGeom prst="rect">
            <a:avLst/>
          </a:prstGeom>
          <a:effectLst>
            <a:outerShdw blurRad="203200" dir="2700000" algn="tl" rotWithShape="0">
              <a:prstClr val="black"/>
            </a:outerShdw>
          </a:effectLst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0</a:t>
            </a: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157E57E1-A287-49A2-BC69-41E72D88C7B0}"/>
              </a:ext>
            </a:extLst>
          </p:cNvPr>
          <p:cNvSpPr txBox="1">
            <a:spLocks/>
          </p:cNvSpPr>
          <p:nvPr/>
        </p:nvSpPr>
        <p:spPr>
          <a:xfrm>
            <a:off x="10082254" y="5421461"/>
            <a:ext cx="696830" cy="445771"/>
          </a:xfrm>
          <a:prstGeom prst="rect">
            <a:avLst/>
          </a:prstGeom>
          <a:effectLst>
            <a:outerShdw blurRad="203200" dir="2700000" algn="tl" rotWithShape="0">
              <a:prstClr val="black"/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1</a:t>
            </a: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1F219240-A396-4EB2-B4F9-6DDC64C9F216}"/>
              </a:ext>
            </a:extLst>
          </p:cNvPr>
          <p:cNvSpPr txBox="1">
            <a:spLocks/>
          </p:cNvSpPr>
          <p:nvPr/>
        </p:nvSpPr>
        <p:spPr>
          <a:xfrm>
            <a:off x="8357256" y="2128757"/>
            <a:ext cx="696830" cy="445771"/>
          </a:xfrm>
          <a:prstGeom prst="rect">
            <a:avLst/>
          </a:prstGeom>
          <a:effectLst>
            <a:outerShdw blurRad="203200" dir="2700000" algn="tl" rotWithShape="0">
              <a:prstClr val="black"/>
            </a:outerShdw>
          </a:effectLst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?</a:t>
            </a:r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5A1410B3-F6D2-4CD1-95E8-0657CEE84453}"/>
              </a:ext>
            </a:extLst>
          </p:cNvPr>
          <p:cNvSpPr txBox="1">
            <a:spLocks/>
          </p:cNvSpPr>
          <p:nvPr/>
        </p:nvSpPr>
        <p:spPr>
          <a:xfrm>
            <a:off x="9004158" y="3885657"/>
            <a:ext cx="696830" cy="445771"/>
          </a:xfrm>
          <a:prstGeom prst="rect">
            <a:avLst/>
          </a:prstGeom>
          <a:effectLst>
            <a:outerShdw blurRad="203200" dir="2700000" algn="tl" rotWithShape="0">
              <a:prstClr val="black"/>
            </a:outerShdw>
          </a:effectLst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?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9FD77A98-3445-4171-8B95-CFD17C3B01C2}"/>
              </a:ext>
            </a:extLst>
          </p:cNvPr>
          <p:cNvSpPr txBox="1">
            <a:spLocks/>
          </p:cNvSpPr>
          <p:nvPr/>
        </p:nvSpPr>
        <p:spPr>
          <a:xfrm>
            <a:off x="7414197" y="4795086"/>
            <a:ext cx="696830" cy="445771"/>
          </a:xfrm>
          <a:prstGeom prst="rect">
            <a:avLst/>
          </a:prstGeom>
          <a:effectLst>
            <a:outerShdw blurRad="203200" dir="2700000" algn="tl" rotWithShape="0">
              <a:prstClr val="black"/>
            </a:outerShdw>
          </a:effectLst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?</a:t>
            </a:r>
          </a:p>
        </p:txBody>
      </p:sp>
      <p:sp>
        <p:nvSpPr>
          <p:cNvPr id="33" name="Subtitle 2">
            <a:extLst>
              <a:ext uri="{FF2B5EF4-FFF2-40B4-BE49-F238E27FC236}">
                <a16:creationId xmlns:a16="http://schemas.microsoft.com/office/drawing/2014/main" id="{BC750FF1-913D-4F56-9740-F3FA5F1B6DF8}"/>
              </a:ext>
            </a:extLst>
          </p:cNvPr>
          <p:cNvSpPr txBox="1">
            <a:spLocks/>
          </p:cNvSpPr>
          <p:nvPr/>
        </p:nvSpPr>
        <p:spPr>
          <a:xfrm>
            <a:off x="5492561" y="2177426"/>
            <a:ext cx="696830" cy="445771"/>
          </a:xfrm>
          <a:prstGeom prst="rect">
            <a:avLst/>
          </a:prstGeom>
          <a:effectLst>
            <a:outerShdw blurRad="203200" dir="2700000" algn="tl" rotWithShape="0">
              <a:prstClr val="black"/>
            </a:outerShdw>
          </a:effectLst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?</a:t>
            </a:r>
          </a:p>
        </p:txBody>
      </p:sp>
      <p:sp>
        <p:nvSpPr>
          <p:cNvPr id="34" name="Subtitle 2">
            <a:extLst>
              <a:ext uri="{FF2B5EF4-FFF2-40B4-BE49-F238E27FC236}">
                <a16:creationId xmlns:a16="http://schemas.microsoft.com/office/drawing/2014/main" id="{8D7D5C1A-E9FA-492C-B5DC-978E84BD448E}"/>
              </a:ext>
            </a:extLst>
          </p:cNvPr>
          <p:cNvSpPr txBox="1">
            <a:spLocks/>
          </p:cNvSpPr>
          <p:nvPr/>
        </p:nvSpPr>
        <p:spPr>
          <a:xfrm>
            <a:off x="2381543" y="2199217"/>
            <a:ext cx="696830" cy="445771"/>
          </a:xfrm>
          <a:prstGeom prst="rect">
            <a:avLst/>
          </a:prstGeom>
          <a:effectLst>
            <a:outerShdw blurRad="203200" dir="2700000" algn="tl" rotWithShape="0">
              <a:prstClr val="black"/>
            </a:outerShdw>
          </a:effectLst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?</a:t>
            </a:r>
          </a:p>
        </p:txBody>
      </p:sp>
      <p:sp>
        <p:nvSpPr>
          <p:cNvPr id="35" name="Subtitle 2">
            <a:extLst>
              <a:ext uri="{FF2B5EF4-FFF2-40B4-BE49-F238E27FC236}">
                <a16:creationId xmlns:a16="http://schemas.microsoft.com/office/drawing/2014/main" id="{C0C49252-DFAA-4BBF-8EC2-A576887FF0E7}"/>
              </a:ext>
            </a:extLst>
          </p:cNvPr>
          <p:cNvSpPr txBox="1">
            <a:spLocks/>
          </p:cNvSpPr>
          <p:nvPr/>
        </p:nvSpPr>
        <p:spPr>
          <a:xfrm>
            <a:off x="1815370" y="4280719"/>
            <a:ext cx="696830" cy="445771"/>
          </a:xfrm>
          <a:prstGeom prst="rect">
            <a:avLst/>
          </a:prstGeom>
          <a:effectLst>
            <a:outerShdw blurRad="203200" dir="2700000" algn="tl" rotWithShape="0">
              <a:prstClr val="black"/>
            </a:outerShdw>
          </a:effectLst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?</a:t>
            </a:r>
          </a:p>
        </p:txBody>
      </p:sp>
      <p:sp>
        <p:nvSpPr>
          <p:cNvPr id="36" name="Subtitle 2">
            <a:extLst>
              <a:ext uri="{FF2B5EF4-FFF2-40B4-BE49-F238E27FC236}">
                <a16:creationId xmlns:a16="http://schemas.microsoft.com/office/drawing/2014/main" id="{1BF81140-2EA6-44B6-A5C0-3AA71DD584AB}"/>
              </a:ext>
            </a:extLst>
          </p:cNvPr>
          <p:cNvSpPr txBox="1">
            <a:spLocks/>
          </p:cNvSpPr>
          <p:nvPr/>
        </p:nvSpPr>
        <p:spPr>
          <a:xfrm>
            <a:off x="8496237" y="5843140"/>
            <a:ext cx="696830" cy="445771"/>
          </a:xfrm>
          <a:prstGeom prst="rect">
            <a:avLst/>
          </a:prstGeom>
          <a:effectLst>
            <a:outerShdw blurRad="203200" dir="2700000" algn="tl" rotWithShape="0">
              <a:prstClr val="black"/>
            </a:outerShdw>
          </a:effectLst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?</a:t>
            </a:r>
          </a:p>
        </p:txBody>
      </p:sp>
      <p:sp>
        <p:nvSpPr>
          <p:cNvPr id="37" name="Subtitle 2">
            <a:extLst>
              <a:ext uri="{FF2B5EF4-FFF2-40B4-BE49-F238E27FC236}">
                <a16:creationId xmlns:a16="http://schemas.microsoft.com/office/drawing/2014/main" id="{2BAD6CF7-3387-49E7-8410-C655D4DBF53A}"/>
              </a:ext>
            </a:extLst>
          </p:cNvPr>
          <p:cNvSpPr txBox="1">
            <a:spLocks/>
          </p:cNvSpPr>
          <p:nvPr/>
        </p:nvSpPr>
        <p:spPr>
          <a:xfrm>
            <a:off x="4335514" y="4629748"/>
            <a:ext cx="696830" cy="445771"/>
          </a:xfrm>
          <a:prstGeom prst="rect">
            <a:avLst/>
          </a:prstGeom>
          <a:effectLst>
            <a:outerShdw blurRad="203200" dir="2700000" algn="tl" rotWithShape="0">
              <a:prstClr val="black"/>
            </a:outerShdw>
          </a:effectLst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?</a:t>
            </a: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86FE0183-5DF8-466E-8CB4-1FF552A5BED0}"/>
              </a:ext>
            </a:extLst>
          </p:cNvPr>
          <p:cNvSpPr txBox="1">
            <a:spLocks/>
          </p:cNvSpPr>
          <p:nvPr/>
        </p:nvSpPr>
        <p:spPr>
          <a:xfrm>
            <a:off x="3543237" y="5376987"/>
            <a:ext cx="696830" cy="445771"/>
          </a:xfrm>
          <a:prstGeom prst="rect">
            <a:avLst/>
          </a:prstGeom>
          <a:effectLst>
            <a:outerShdw blurRad="203200" dir="2700000" algn="tl" rotWithShape="0">
              <a:prstClr val="black"/>
            </a:outerShdw>
          </a:effectLst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?</a:t>
            </a:r>
          </a:p>
        </p:txBody>
      </p:sp>
      <p:sp>
        <p:nvSpPr>
          <p:cNvPr id="43" name="Pijl: omlaag 42">
            <a:extLst>
              <a:ext uri="{FF2B5EF4-FFF2-40B4-BE49-F238E27FC236}">
                <a16:creationId xmlns:a16="http://schemas.microsoft.com/office/drawing/2014/main" id="{DE07A037-707A-4341-A92F-4A876FA009AC}"/>
              </a:ext>
            </a:extLst>
          </p:cNvPr>
          <p:cNvSpPr/>
          <p:nvPr/>
        </p:nvSpPr>
        <p:spPr>
          <a:xfrm rot="16200000">
            <a:off x="9870635" y="3250802"/>
            <a:ext cx="149086" cy="586036"/>
          </a:xfrm>
          <a:prstGeom prst="downArrow">
            <a:avLst/>
          </a:prstGeom>
          <a:solidFill>
            <a:schemeClr val="bg1"/>
          </a:solidFill>
          <a:ln>
            <a:noFill/>
          </a:ln>
          <a:effectLst>
            <a:outerShdw blurRad="203200" dir="5400000" algn="ctr" rotWithShape="0">
              <a:schemeClr val="tx1"/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Pijl: omlaag 43">
            <a:extLst>
              <a:ext uri="{FF2B5EF4-FFF2-40B4-BE49-F238E27FC236}">
                <a16:creationId xmlns:a16="http://schemas.microsoft.com/office/drawing/2014/main" id="{BEC3E652-F097-4427-A78B-630BA9BCB977}"/>
              </a:ext>
            </a:extLst>
          </p:cNvPr>
          <p:cNvSpPr/>
          <p:nvPr/>
        </p:nvSpPr>
        <p:spPr>
          <a:xfrm rot="16200000">
            <a:off x="9870635" y="5279057"/>
            <a:ext cx="149086" cy="586036"/>
          </a:xfrm>
          <a:prstGeom prst="downArrow">
            <a:avLst/>
          </a:prstGeom>
          <a:solidFill>
            <a:schemeClr val="bg1"/>
          </a:solidFill>
          <a:ln>
            <a:noFill/>
          </a:ln>
          <a:effectLst>
            <a:outerShdw blurRad="203200" dir="5400000" algn="ctr" rotWithShape="0">
              <a:schemeClr val="tx1"/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Pijl: omlaag 44">
            <a:extLst>
              <a:ext uri="{FF2B5EF4-FFF2-40B4-BE49-F238E27FC236}">
                <a16:creationId xmlns:a16="http://schemas.microsoft.com/office/drawing/2014/main" id="{11D4A24A-3677-4784-A644-A9911D8F1A99}"/>
              </a:ext>
            </a:extLst>
          </p:cNvPr>
          <p:cNvSpPr/>
          <p:nvPr/>
        </p:nvSpPr>
        <p:spPr>
          <a:xfrm rot="16200000">
            <a:off x="9870635" y="5707962"/>
            <a:ext cx="149086" cy="586036"/>
          </a:xfrm>
          <a:prstGeom prst="downArrow">
            <a:avLst/>
          </a:prstGeom>
          <a:solidFill>
            <a:schemeClr val="bg1"/>
          </a:solidFill>
          <a:ln>
            <a:noFill/>
          </a:ln>
          <a:effectLst>
            <a:outerShdw blurRad="203200" dir="5400000" algn="ctr" rotWithShape="0">
              <a:schemeClr val="tx1"/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4156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rgbClr val="323232"/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56901-32A2-441D-A99A-A2DE15669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nl-NL" sz="4800" dirty="0" err="1">
                <a:solidFill>
                  <a:schemeClr val="bg1">
                    <a:lumMod val="65000"/>
                  </a:schemeClr>
                </a:solidFill>
                <a:latin typeface="+mn-lt"/>
              </a:rPr>
              <a:t>XGBoost</a:t>
            </a:r>
            <a:endParaRPr lang="nl-NL" sz="4800" dirty="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5B471D-8E39-4513-90FF-7CD394288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dirty="0" err="1">
                <a:solidFill>
                  <a:schemeClr val="bg1"/>
                </a:solidFill>
                <a:latin typeface="+mj-lt"/>
              </a:rPr>
              <a:t>Maakt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automatisch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‘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bos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’ van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beslisbomen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r>
              <a:rPr lang="en-US" dirty="0" err="1">
                <a:solidFill>
                  <a:schemeClr val="bg1"/>
                </a:solidFill>
                <a:latin typeface="+mj-lt"/>
              </a:rPr>
              <a:t>Snel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accuraat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ook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met Gb’s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aan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data</a:t>
            </a:r>
          </a:p>
          <a:p>
            <a:pPr algn="l"/>
            <a:r>
              <a:rPr lang="en-US" dirty="0" err="1">
                <a:solidFill>
                  <a:schemeClr val="bg1"/>
                </a:solidFill>
                <a:latin typeface="+mj-lt"/>
              </a:rPr>
              <a:t>Kan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omgaan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met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ontbrekende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gegevens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algn="l"/>
            <a:r>
              <a:rPr lang="en-US" dirty="0" err="1">
                <a:solidFill>
                  <a:schemeClr val="bg1"/>
                </a:solidFill>
                <a:latin typeface="+mj-lt"/>
              </a:rPr>
              <a:t>Vereist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relatief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weinig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voorwerk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algn="l"/>
            <a:r>
              <a:rPr lang="en-US" dirty="0" err="1">
                <a:solidFill>
                  <a:schemeClr val="bg1"/>
                </a:solidFill>
                <a:latin typeface="+mj-lt"/>
              </a:rPr>
              <a:t>Gebruikt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CPU of GPU</a:t>
            </a:r>
          </a:p>
          <a:p>
            <a:pPr algn="l"/>
            <a:r>
              <a:rPr lang="en-US" dirty="0" err="1">
                <a:solidFill>
                  <a:schemeClr val="bg1"/>
                </a:solidFill>
                <a:latin typeface="+mj-lt"/>
              </a:rPr>
              <a:t>Enige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ervaring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mee</a:t>
            </a:r>
            <a:endParaRPr 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90374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angepast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2F2F2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523</Words>
  <Application>Microsoft Office PowerPoint</Application>
  <PresentationFormat>Widescreen</PresentationFormat>
  <Paragraphs>149</Paragraphs>
  <Slides>21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Wingdings</vt:lpstr>
      <vt:lpstr>Office Theme</vt:lpstr>
      <vt:lpstr>Lunchsessie Happy Little Trees Betalingsproblemen voorspellen met machine learning</vt:lpstr>
      <vt:lpstr>Overzicht</vt:lpstr>
      <vt:lpstr>Context en uitgangspunten</vt:lpstr>
      <vt:lpstr>Doelstelling</vt:lpstr>
      <vt:lpstr>PowerPoint Presentation</vt:lpstr>
      <vt:lpstr>PowerPoint Presentation</vt:lpstr>
      <vt:lpstr>PowerPoint Presentation</vt:lpstr>
      <vt:lpstr>PowerPoint Presentation</vt:lpstr>
      <vt:lpstr>XGBoost</vt:lpstr>
      <vt:lpstr>XGBoost</vt:lpstr>
      <vt:lpstr>Aanpak</vt:lpstr>
      <vt:lpstr>Uitwerking: trainen, valideren, testen</vt:lpstr>
      <vt:lpstr>Middelen</vt:lpstr>
      <vt:lpstr>Uitwerking: niet-numerieke features</vt:lpstr>
      <vt:lpstr>Uitwerking: niet-numerieke attributen</vt:lpstr>
      <vt:lpstr>Resultaat: nauwkeurigheid</vt:lpstr>
      <vt:lpstr>Resultaat: performance</vt:lpstr>
      <vt:lpstr>Resultaat: model</vt:lpstr>
      <vt:lpstr>Resultaat: model</vt:lpstr>
      <vt:lpstr>Discussiepunten</vt:lpstr>
      <vt:lpstr>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Daniël van der Poel</dc:creator>
  <cp:lastModifiedBy>Daniël van der Poel</cp:lastModifiedBy>
  <cp:revision>113</cp:revision>
  <dcterms:created xsi:type="dcterms:W3CDTF">2018-01-05T09:31:31Z</dcterms:created>
  <dcterms:modified xsi:type="dcterms:W3CDTF">2018-01-19T15:28:48Z</dcterms:modified>
</cp:coreProperties>
</file>